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x="18288000" cy="10287000"/>
  <p:notesSz cx="6858000" cy="9144000"/>
  <p:embeddedFontLst>
    <p:embeddedFont>
      <p:font typeface="Lumios Marker" charset="1" panose="00000500000000000000"/>
      <p:regular r:id="rId58"/>
    </p:embeddedFont>
    <p:embeddedFont>
      <p:font typeface="League Spartan" charset="1" panose="00000800000000000000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fonts/font58.fntdata" Type="http://schemas.openxmlformats.org/officeDocument/2006/relationships/font"/><Relationship Id="rId59" Target="fonts/font59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4.png" Type="http://schemas.openxmlformats.org/officeDocument/2006/relationships/image"/><Relationship Id="rId11" Target="../media/image35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3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svg" Type="http://schemas.openxmlformats.org/officeDocument/2006/relationships/image"/><Relationship Id="rId11" Target="../media/image38.png" Type="http://schemas.openxmlformats.org/officeDocument/2006/relationships/image"/><Relationship Id="rId12" Target="../media/image39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3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5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41.png" Type="http://schemas.openxmlformats.org/officeDocument/2006/relationships/image"/><Relationship Id="rId12" Target="../media/image4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43.png" Type="http://schemas.openxmlformats.org/officeDocument/2006/relationships/image"/><Relationship Id="rId12" Target="../media/image44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45.png" Type="http://schemas.openxmlformats.org/officeDocument/2006/relationships/image"/><Relationship Id="rId14" Target="../media/image46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svg" Type="http://schemas.openxmlformats.org/officeDocument/2006/relationships/image"/><Relationship Id="rId11" Target="../media/image49.png" Type="http://schemas.openxmlformats.org/officeDocument/2006/relationships/image"/><Relationship Id="rId12" Target="../media/image50.svg" Type="http://schemas.openxmlformats.org/officeDocument/2006/relationships/image"/><Relationship Id="rId13" Target="../media/image17.png" Type="http://schemas.openxmlformats.org/officeDocument/2006/relationships/image"/><Relationship Id="rId14" Target="../media/image18.svg" Type="http://schemas.openxmlformats.org/officeDocument/2006/relationships/image"/><Relationship Id="rId15" Target="../media/image19.png" Type="http://schemas.openxmlformats.org/officeDocument/2006/relationships/image"/><Relationship Id="rId16" Target="../media/image20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47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51.png" Type="http://schemas.openxmlformats.org/officeDocument/2006/relationships/image"/><Relationship Id="rId12" Target="../media/image5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53.pn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54.png" Type="http://schemas.openxmlformats.org/officeDocument/2006/relationships/image"/><Relationship Id="rId12" Target="../media/image55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56.png" Type="http://schemas.openxmlformats.org/officeDocument/2006/relationships/image"/><Relationship Id="rId12" Target="../media/image57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11" Target="../media/image58.png" Type="http://schemas.openxmlformats.org/officeDocument/2006/relationships/image"/><Relationship Id="rId12" Target="../media/image59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60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2.svg" Type="http://schemas.openxmlformats.org/officeDocument/2006/relationships/image"/><Relationship Id="rId11" Target="../media/image63.png" Type="http://schemas.openxmlformats.org/officeDocument/2006/relationships/image"/><Relationship Id="rId12" Target="../media/image64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61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5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6.png" Type="http://schemas.openxmlformats.org/officeDocument/2006/relationships/image"/><Relationship Id="rId4" Target="../media/image67.svg" Type="http://schemas.openxmlformats.org/officeDocument/2006/relationships/image"/><Relationship Id="rId5" Target="../media/image68.png" Type="http://schemas.openxmlformats.org/officeDocument/2006/relationships/image"/><Relationship Id="rId6" Target="../media/image69.sv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0.png" Type="http://schemas.openxmlformats.org/officeDocument/2006/relationships/image"/><Relationship Id="rId4" Target="../media/image71.sv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0.png" Type="http://schemas.openxmlformats.org/officeDocument/2006/relationships/image"/><Relationship Id="rId4" Target="../media/image7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3.pn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6.png" Type="http://schemas.openxmlformats.org/officeDocument/2006/relationships/image"/><Relationship Id="rId4" Target="../media/image67.svg" Type="http://schemas.openxmlformats.org/officeDocument/2006/relationships/image"/><Relationship Id="rId5" Target="../media/image68.png" Type="http://schemas.openxmlformats.org/officeDocument/2006/relationships/image"/><Relationship Id="rId6" Target="../media/image69.sv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0.png" Type="http://schemas.openxmlformats.org/officeDocument/2006/relationships/image"/><Relationship Id="rId4" Target="../media/image71.sv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6.png" Type="http://schemas.openxmlformats.org/officeDocument/2006/relationships/image"/><Relationship Id="rId4" Target="../media/image67.svg" Type="http://schemas.openxmlformats.org/officeDocument/2006/relationships/image"/><Relationship Id="rId5" Target="../media/image68.png" Type="http://schemas.openxmlformats.org/officeDocument/2006/relationships/image"/><Relationship Id="rId6" Target="../media/image69.sv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0.png" Type="http://schemas.openxmlformats.org/officeDocument/2006/relationships/image"/><Relationship Id="rId4" Target="../media/image71.svg" Type="http://schemas.openxmlformats.org/officeDocument/2006/relationships/image"/><Relationship Id="rId5" Target="../media/image72.png" Type="http://schemas.openxmlformats.org/officeDocument/2006/relationships/image"/><Relationship Id="rId6" Target="../media/image73.sv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6.png" Type="http://schemas.openxmlformats.org/officeDocument/2006/relationships/image"/><Relationship Id="rId4" Target="../media/image67.svg" Type="http://schemas.openxmlformats.org/officeDocument/2006/relationships/image"/><Relationship Id="rId5" Target="../media/image68.png" Type="http://schemas.openxmlformats.org/officeDocument/2006/relationships/image"/><Relationship Id="rId6" Target="../media/image6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4.png" Type="http://schemas.openxmlformats.org/officeDocument/2006/relationships/image"/><Relationship Id="rId14" Target="../media/image25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70.png" Type="http://schemas.openxmlformats.org/officeDocument/2006/relationships/image"/><Relationship Id="rId4" Target="../media/image71.sv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6.png" Type="http://schemas.openxmlformats.org/officeDocument/2006/relationships/image"/><Relationship Id="rId14" Target="../media/image27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8.pn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9.png" Type="http://schemas.openxmlformats.org/officeDocument/2006/relationships/image"/><Relationship Id="rId14" Target="../media/image30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2" Target="../media/image1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Relationship Id="rId9" Target="../media/image3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8878" y="1028700"/>
            <a:ext cx="8416367" cy="5004458"/>
            <a:chOff x="0" y="0"/>
            <a:chExt cx="3070313" cy="18256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70313" cy="1825640"/>
            </a:xfrm>
            <a:custGeom>
              <a:avLst/>
              <a:gdLst/>
              <a:ahLst/>
              <a:cxnLst/>
              <a:rect r="r" b="b" t="t" l="l"/>
              <a:pathLst>
                <a:path h="1825640" w="3070313">
                  <a:moveTo>
                    <a:pt x="0" y="0"/>
                  </a:moveTo>
                  <a:lnTo>
                    <a:pt x="3070313" y="0"/>
                  </a:lnTo>
                  <a:lnTo>
                    <a:pt x="3070313" y="1825640"/>
                  </a:lnTo>
                  <a:lnTo>
                    <a:pt x="0" y="1825640"/>
                  </a:lnTo>
                  <a:close/>
                </a:path>
              </a:pathLst>
            </a:custGeom>
            <a:solidFill>
              <a:srgbClr val="FFDA00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0" y="7301270"/>
            <a:ext cx="2397756" cy="2985730"/>
            <a:chOff x="0" y="0"/>
            <a:chExt cx="3197008" cy="398097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672908" y="966834"/>
              <a:ext cx="1805989" cy="1669885"/>
            </a:xfrm>
            <a:custGeom>
              <a:avLst/>
              <a:gdLst/>
              <a:ahLst/>
              <a:cxnLst/>
              <a:rect r="r" b="b" t="t" l="l"/>
              <a:pathLst>
                <a:path h="1669885" w="1805989">
                  <a:moveTo>
                    <a:pt x="0" y="0"/>
                  </a:moveTo>
                  <a:lnTo>
                    <a:pt x="1805989" y="0"/>
                  </a:lnTo>
                  <a:lnTo>
                    <a:pt x="1805989" y="1669885"/>
                  </a:lnTo>
                  <a:lnTo>
                    <a:pt x="0" y="16698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379156" y="2577393"/>
              <a:ext cx="2238719" cy="14035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807"/>
                </a:lnSpc>
              </a:pPr>
              <a:r>
                <a:rPr lang="en-US" sz="6290">
                  <a:solidFill>
                    <a:srgbClr val="000000"/>
                  </a:solidFill>
                  <a:latin typeface="Lumios Marker"/>
                  <a:ea typeface="Lumios Marker"/>
                  <a:cs typeface="Lumios Marker"/>
                  <a:sym typeface="Lumios Marker"/>
                </a:rPr>
                <a:t>SABLÉ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79156" y="3598265"/>
              <a:ext cx="2261709" cy="29883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22"/>
                </a:lnSpc>
              </a:pPr>
              <a:r>
                <a:rPr lang="en-US" sz="1301" spc="882">
                  <a:solidFill>
                    <a:srgbClr val="000000"/>
                  </a:solidFill>
                  <a:latin typeface="Lumios Marker"/>
                  <a:ea typeface="Lumios Marker"/>
                  <a:cs typeface="Lumios Marker"/>
                  <a:sym typeface="Lumios Marker"/>
                </a:rPr>
                <a:t>HANDBALL</a:t>
              </a:r>
            </a:p>
          </p:txBody>
        </p:sp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97008" cy="3148864"/>
            </a:xfrm>
            <a:custGeom>
              <a:avLst/>
              <a:gdLst/>
              <a:ahLst/>
              <a:cxnLst/>
              <a:rect r="r" b="b" t="t" l="l"/>
              <a:pathLst>
                <a:path h="3148864" w="3197008">
                  <a:moveTo>
                    <a:pt x="0" y="0"/>
                  </a:moveTo>
                  <a:lnTo>
                    <a:pt x="3197008" y="0"/>
                  </a:lnTo>
                  <a:lnTo>
                    <a:pt x="3197008" y="3148864"/>
                  </a:lnTo>
                  <a:lnTo>
                    <a:pt x="0" y="3148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23095" r="0" b="-23095"/>
              </a:stretch>
            </a:blipFill>
          </p:spPr>
        </p:sp>
        <p:sp>
          <p:nvSpPr>
            <p:cNvPr name="TextBox 10" id="10"/>
            <p:cNvSpPr txBox="true"/>
            <p:nvPr/>
          </p:nvSpPr>
          <p:spPr>
            <a:xfrm rot="0">
              <a:off x="1510010" y="426323"/>
              <a:ext cx="248365" cy="2424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01"/>
                </a:lnSpc>
              </a:pPr>
              <a:r>
                <a:rPr lang="en-US" sz="1072">
                  <a:solidFill>
                    <a:srgbClr val="000000"/>
                  </a:solidFill>
                  <a:latin typeface="Lumios Marker"/>
                  <a:ea typeface="Lumios Marker"/>
                  <a:cs typeface="Lumios Marker"/>
                  <a:sym typeface="Lumios Marker"/>
                </a:rPr>
                <a:t>1974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1520722" y="1292222"/>
            <a:ext cx="8923615" cy="4740936"/>
          </a:xfrm>
          <a:custGeom>
            <a:avLst/>
            <a:gdLst/>
            <a:ahLst/>
            <a:cxnLst/>
            <a:rect r="r" b="b" t="t" l="l"/>
            <a:pathLst>
              <a:path h="4740936" w="8923615">
                <a:moveTo>
                  <a:pt x="0" y="0"/>
                </a:moveTo>
                <a:lnTo>
                  <a:pt x="8923615" y="0"/>
                </a:lnTo>
                <a:lnTo>
                  <a:pt x="8923615" y="4740936"/>
                </a:lnTo>
                <a:lnTo>
                  <a:pt x="0" y="47409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882" t="-30551" r="0" b="-2478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689273" y="6190783"/>
            <a:ext cx="7315200" cy="3657600"/>
          </a:xfrm>
          <a:custGeom>
            <a:avLst/>
            <a:gdLst/>
            <a:ahLst/>
            <a:cxnLst/>
            <a:rect r="r" b="b" t="t" l="l"/>
            <a:pathLst>
              <a:path h="3657600" w="7315200">
                <a:moveTo>
                  <a:pt x="0" y="0"/>
                </a:moveTo>
                <a:lnTo>
                  <a:pt x="7315200" y="0"/>
                </a:lnTo>
                <a:lnTo>
                  <a:pt x="7315200" y="3657600"/>
                </a:lnTo>
                <a:lnTo>
                  <a:pt x="0" y="36576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132312" y="4203634"/>
            <a:ext cx="2548519" cy="3974298"/>
          </a:xfrm>
          <a:custGeom>
            <a:avLst/>
            <a:gdLst/>
            <a:ahLst/>
            <a:cxnLst/>
            <a:rect r="r" b="b" t="t" l="l"/>
            <a:pathLst>
              <a:path h="3974298" w="2548519">
                <a:moveTo>
                  <a:pt x="0" y="0"/>
                </a:moveTo>
                <a:lnTo>
                  <a:pt x="2548519" y="0"/>
                </a:lnTo>
                <a:lnTo>
                  <a:pt x="2548519" y="3974298"/>
                </a:lnTo>
                <a:lnTo>
                  <a:pt x="0" y="397429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7443528" y="6773589"/>
            <a:ext cx="9442817" cy="2184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59"/>
              </a:lnSpc>
            </a:pPr>
            <a:r>
              <a:rPr lang="en-US" b="true" sz="8799">
                <a:solidFill>
                  <a:srgbClr val="FFDA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STAGE JEUNE ARBITRE 2024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240947" y="9702049"/>
            <a:ext cx="723392" cy="264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b="true" sz="1599">
                <a:solidFill>
                  <a:srgbClr val="1B1A1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01.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103" y="5143500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437779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0893" y="5611261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7003473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809018" y="4987229"/>
            <a:ext cx="2807709" cy="3664220"/>
          </a:xfrm>
          <a:custGeom>
            <a:avLst/>
            <a:gdLst/>
            <a:ahLst/>
            <a:cxnLst/>
            <a:rect r="r" b="b" t="t" l="l"/>
            <a:pathLst>
              <a:path h="3664220" w="2807709">
                <a:moveTo>
                  <a:pt x="0" y="0"/>
                </a:moveTo>
                <a:lnTo>
                  <a:pt x="2807709" y="0"/>
                </a:lnTo>
                <a:lnTo>
                  <a:pt x="2807709" y="3664221"/>
                </a:lnTo>
                <a:lnTo>
                  <a:pt x="0" y="36642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212873" y="7003473"/>
            <a:ext cx="1671963" cy="1588365"/>
          </a:xfrm>
          <a:custGeom>
            <a:avLst/>
            <a:gdLst/>
            <a:ahLst/>
            <a:cxnLst/>
            <a:rect r="r" b="b" t="t" l="l"/>
            <a:pathLst>
              <a:path h="1588365" w="1671963">
                <a:moveTo>
                  <a:pt x="0" y="0"/>
                </a:moveTo>
                <a:lnTo>
                  <a:pt x="1671963" y="0"/>
                </a:lnTo>
                <a:lnTo>
                  <a:pt x="1671963" y="1588365"/>
                </a:lnTo>
                <a:lnTo>
                  <a:pt x="0" y="158836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27558"/>
            <a:ext cx="18288000" cy="330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COMMENCER UNE RENCONTRE, IL DOIT Y AVOIR AU MINIMUM 4 JOUEURS SUR LE TERRAIN PAR ÉQUIPE.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2826" y="5255172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42826" y="6513080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370721" y="9191625"/>
            <a:ext cx="2967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103" y="5143500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437779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0893" y="5611261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7003473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24050" y="6028388"/>
            <a:ext cx="1096545" cy="1121785"/>
          </a:xfrm>
          <a:custGeom>
            <a:avLst/>
            <a:gdLst/>
            <a:ahLst/>
            <a:cxnLst/>
            <a:rect r="r" b="b" t="t" l="l"/>
            <a:pathLst>
              <a:path h="1121785" w="1096545">
                <a:moveTo>
                  <a:pt x="0" y="0"/>
                </a:moveTo>
                <a:lnTo>
                  <a:pt x="1096545" y="0"/>
                </a:lnTo>
                <a:lnTo>
                  <a:pt x="1096545" y="1121785"/>
                </a:lnTo>
                <a:lnTo>
                  <a:pt x="0" y="11217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144000" y="4761939"/>
            <a:ext cx="3754755" cy="4114800"/>
          </a:xfrm>
          <a:custGeom>
            <a:avLst/>
            <a:gdLst/>
            <a:ahLst/>
            <a:cxnLst/>
            <a:rect r="r" b="b" t="t" l="l"/>
            <a:pathLst>
              <a:path h="4114800" w="3754755">
                <a:moveTo>
                  <a:pt x="0" y="0"/>
                </a:moveTo>
                <a:lnTo>
                  <a:pt x="3754755" y="0"/>
                </a:lnTo>
                <a:lnTo>
                  <a:pt x="375475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27558"/>
            <a:ext cx="18288000" cy="219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 EST PERMIS DE JOUER LE BALLON TOUT EN ÉTANT ASSIS.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2826" y="5255172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42826" y="6513080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370304" y="9191625"/>
            <a:ext cx="29753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9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103" y="5143500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437779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0893" y="5611261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7003473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730791" y="3572523"/>
            <a:ext cx="7102526" cy="4740936"/>
          </a:xfrm>
          <a:custGeom>
            <a:avLst/>
            <a:gdLst/>
            <a:ahLst/>
            <a:cxnLst/>
            <a:rect r="r" b="b" t="t" l="l"/>
            <a:pathLst>
              <a:path h="4740936" w="7102526">
                <a:moveTo>
                  <a:pt x="0" y="0"/>
                </a:moveTo>
                <a:lnTo>
                  <a:pt x="7102527" y="0"/>
                </a:lnTo>
                <a:lnTo>
                  <a:pt x="7102527" y="4740937"/>
                </a:lnTo>
                <a:lnTo>
                  <a:pt x="0" y="47409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427558"/>
            <a:ext cx="18288000" cy="219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BUT EST MARQUÉ DÈS QU'UNE PARTIE DU BALLON FRANCHIT LA LIGNE DE BUT.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42826" y="5255172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2826" y="6513080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72971" y="9191625"/>
            <a:ext cx="49220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10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8485" y="406284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1" y="0"/>
                </a:lnTo>
                <a:lnTo>
                  <a:pt x="604491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6082" y="5357124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674889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58275" y="45306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58275" y="592281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724904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27558"/>
            <a:ext cx="18288000" cy="330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JOUEUR DOIT ATTENDRE LE COUP DE SIFFLET DE L'ARBITRE POUR EXÉCUTER UN JET FRANC.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56989" y="4247311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55702" y="5540808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414735" y="6867037"/>
            <a:ext cx="9011243" cy="140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SEULEMENT QUAND IL Y A UN ARRÊT DE JEU OU SANCTION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340717" y="9191625"/>
            <a:ext cx="35671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11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103" y="5143500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437779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0893" y="5611261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7003473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344929" y="3694579"/>
            <a:ext cx="3973566" cy="5168867"/>
          </a:xfrm>
          <a:custGeom>
            <a:avLst/>
            <a:gdLst/>
            <a:ahLst/>
            <a:cxnLst/>
            <a:rect r="r" b="b" t="t" l="l"/>
            <a:pathLst>
              <a:path h="5168867" w="3973566">
                <a:moveTo>
                  <a:pt x="0" y="0"/>
                </a:moveTo>
                <a:lnTo>
                  <a:pt x="3973566" y="0"/>
                </a:lnTo>
                <a:lnTo>
                  <a:pt x="3973566" y="5168866"/>
                </a:lnTo>
                <a:lnTo>
                  <a:pt x="0" y="51688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427558"/>
            <a:ext cx="18288000" cy="219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b="true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 PEUT MARQUER DIRECTEMENT LORS D'UN ENGAGEMENT.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42826" y="5255172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2826" y="6513080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67315" y="9191625"/>
            <a:ext cx="50351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67078" y="427558"/>
            <a:ext cx="14553843" cy="107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PLUS LA FAUTE EST GRAVE, PLUS...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48485" y="406284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1" y="0"/>
                </a:lnTo>
                <a:lnTo>
                  <a:pt x="604491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6082" y="5357124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674889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58275" y="45306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592281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58275" y="724904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956989" y="4148597"/>
            <a:ext cx="10541031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COUP DE SIFFLET DOIT ÊTRE LONG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55702" y="5540808"/>
            <a:ext cx="1022930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COUP DE SIFFLET DOIT ÊTRE FORT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74777" y="6867037"/>
            <a:ext cx="269357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LES DEUX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155826" y="4007239"/>
            <a:ext cx="2421314" cy="4442779"/>
          </a:xfrm>
          <a:custGeom>
            <a:avLst/>
            <a:gdLst/>
            <a:ahLst/>
            <a:cxnLst/>
            <a:rect r="r" b="b" t="t" l="l"/>
            <a:pathLst>
              <a:path h="4442779" w="2421314">
                <a:moveTo>
                  <a:pt x="0" y="0"/>
                </a:moveTo>
                <a:lnTo>
                  <a:pt x="2421314" y="0"/>
                </a:lnTo>
                <a:lnTo>
                  <a:pt x="2421314" y="4442778"/>
                </a:lnTo>
                <a:lnTo>
                  <a:pt x="0" y="44427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286306" y="9191625"/>
            <a:ext cx="46553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13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8485" y="406284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1" y="0"/>
                </a:lnTo>
                <a:lnTo>
                  <a:pt x="604491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6082" y="5874642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7266413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8"/>
                </a:lnTo>
                <a:lnTo>
                  <a:pt x="0" y="69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58275" y="45306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58275" y="6440335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7766564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100124" y="6074750"/>
            <a:ext cx="2817798" cy="2772009"/>
          </a:xfrm>
          <a:custGeom>
            <a:avLst/>
            <a:gdLst/>
            <a:ahLst/>
            <a:cxnLst/>
            <a:rect r="r" b="b" t="t" l="l"/>
            <a:pathLst>
              <a:path h="2772009" w="2817798">
                <a:moveTo>
                  <a:pt x="0" y="0"/>
                </a:moveTo>
                <a:lnTo>
                  <a:pt x="2817798" y="0"/>
                </a:lnTo>
                <a:lnTo>
                  <a:pt x="2817798" y="2772008"/>
                </a:lnTo>
                <a:lnTo>
                  <a:pt x="0" y="27720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0" y="427558"/>
            <a:ext cx="18288000" cy="330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CORPS ÉTRANGER (DANS CE CAS : BALLON) PÉNÈTRE SUR LE TERRAIN PENDANT LE JEU.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65252" y="4165611"/>
            <a:ext cx="13554394" cy="140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TEMPS MORT ET REPRISE DU JEU APRÈS LA SORTIE DE L’OBJET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55702" y="6058326"/>
            <a:ext cx="520010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ON LAISSE JOUER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74777" y="7384554"/>
            <a:ext cx="7681206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ARRÊT DEFINITIF DU MATCH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86127" y="9191625"/>
            <a:ext cx="465892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14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8485" y="406284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1" y="0"/>
                </a:lnTo>
                <a:lnTo>
                  <a:pt x="604491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6082" y="5357124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674889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8419" y="817764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58275" y="45306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592281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58275" y="724904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58275" y="86454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22738" y="4250717"/>
            <a:ext cx="2487740" cy="4114800"/>
          </a:xfrm>
          <a:custGeom>
            <a:avLst/>
            <a:gdLst/>
            <a:ahLst/>
            <a:cxnLst/>
            <a:rect r="r" b="b" t="t" l="l"/>
            <a:pathLst>
              <a:path h="4114800" w="2487740">
                <a:moveTo>
                  <a:pt x="0" y="0"/>
                </a:moveTo>
                <a:lnTo>
                  <a:pt x="2487739" y="0"/>
                </a:lnTo>
                <a:lnTo>
                  <a:pt x="24877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427558"/>
            <a:ext cx="18288000" cy="330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GARDIEN SORT DE SA ZONE SANS BALLON. QUELLE EST LA DÉCISION À PRENDRE 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60208" y="4174517"/>
            <a:ext cx="12224358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 FRANC EN FAVEUR LE L’ÉQUIPE ADVERSE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60208" y="5432426"/>
            <a:ext cx="9626631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C’EST AUTORISÉ, ON LAISSE JOUER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58275" y="6768872"/>
            <a:ext cx="13154913" cy="1279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03"/>
              </a:lnSpc>
              <a:spcBef>
                <a:spcPct val="0"/>
              </a:spcBef>
            </a:pPr>
            <a:r>
              <a:rPr lang="en-US" sz="36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GARDIEN DOIT RENTRER DANS SA ZONE ET IL REÇOIT UN CARTON JAUNE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65252" y="8263397"/>
            <a:ext cx="124113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 DE 7M EN FAVEUR DE L’ÉQUIPE ADVERSE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291485" y="9191625"/>
            <a:ext cx="45517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15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103" y="5143500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437779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0893" y="5611261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7003473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133954" y="3908426"/>
            <a:ext cx="2743200" cy="5486400"/>
          </a:xfrm>
          <a:custGeom>
            <a:avLst/>
            <a:gdLst/>
            <a:ahLst/>
            <a:cxnLst/>
            <a:rect r="r" b="b" t="t" l="l"/>
            <a:pathLst>
              <a:path h="5486400" w="2743200">
                <a:moveTo>
                  <a:pt x="0" y="0"/>
                </a:moveTo>
                <a:lnTo>
                  <a:pt x="2743200" y="0"/>
                </a:lnTo>
                <a:lnTo>
                  <a:pt x="2743200" y="5486400"/>
                </a:lnTo>
                <a:lnTo>
                  <a:pt x="0" y="5486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706010" y="4414700"/>
            <a:ext cx="1599088" cy="1061395"/>
          </a:xfrm>
          <a:custGeom>
            <a:avLst/>
            <a:gdLst/>
            <a:ahLst/>
            <a:cxnLst/>
            <a:rect r="r" b="b" t="t" l="l"/>
            <a:pathLst>
              <a:path h="1061395" w="1599088">
                <a:moveTo>
                  <a:pt x="0" y="0"/>
                </a:moveTo>
                <a:lnTo>
                  <a:pt x="1599088" y="0"/>
                </a:lnTo>
                <a:lnTo>
                  <a:pt x="1599088" y="1061394"/>
                </a:lnTo>
                <a:lnTo>
                  <a:pt x="0" y="1061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27558"/>
            <a:ext cx="18288000" cy="219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DEUX CARTONS JAUNES À UNE MÊME PERSONNE VALENT...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2826" y="5255172"/>
            <a:ext cx="8442067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TROISIÈME CARTON JAUNE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42826" y="6575426"/>
            <a:ext cx="5594958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CARTON ROUGE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28700" y="775854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078419" y="918729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858275" y="825869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858275" y="965505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038320" y="7876687"/>
            <a:ext cx="5174695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2 MINUTES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265252" y="9273047"/>
            <a:ext cx="11240302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SEULEMENT UN AVERTISSEMENT ORAL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281126" y="9191625"/>
            <a:ext cx="47589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16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4644736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6082" y="5904082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2"/>
                </a:lnTo>
                <a:lnTo>
                  <a:pt x="0" y="76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7295854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8"/>
                </a:lnTo>
                <a:lnTo>
                  <a:pt x="0" y="69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38490" y="511249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58275" y="646977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7796005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672805" y="2749288"/>
            <a:ext cx="5208608" cy="4114800"/>
          </a:xfrm>
          <a:custGeom>
            <a:avLst/>
            <a:gdLst/>
            <a:ahLst/>
            <a:cxnLst/>
            <a:rect r="r" b="b" t="t" l="l"/>
            <a:pathLst>
              <a:path h="4114800" w="5208608">
                <a:moveTo>
                  <a:pt x="0" y="0"/>
                </a:moveTo>
                <a:lnTo>
                  <a:pt x="5208608" y="0"/>
                </a:lnTo>
                <a:lnTo>
                  <a:pt x="52086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0" y="427558"/>
            <a:ext cx="18288000" cy="330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QUEL SIGNE SIGNIFIE QUE LE BALLON A ÉTÉ GARDÉ PLUS DE 3 SECONDES PAR UN JOUEUR 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37203" y="4730488"/>
            <a:ext cx="873301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LEVER TROIS DOIGTS EN L’AIR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38490" y="6087766"/>
            <a:ext cx="906406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MÊME SIGNE QUE “MARCHER”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74777" y="7413995"/>
            <a:ext cx="11463497" cy="140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 N’Y A PAS DE SIGNE, L’ARBITRE CHOISIT CELUI QU’IL VEUT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81364" y="9191625"/>
            <a:ext cx="47541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17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904875"/>
            <a:ext cx="18288000" cy="8879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 TOTAL 29 QUESTIONS À CHOIX MULTIPLES...</a:t>
            </a:r>
          </a:p>
          <a:p>
            <a:pPr algn="ctr">
              <a:lnSpc>
                <a:spcPts val="8807"/>
              </a:lnSpc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 EST POSSIBLE D’AVOIR </a:t>
            </a:r>
            <a:r>
              <a:rPr lang="en-US" sz="6291" u="sng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PLUSIEURS</a:t>
            </a: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RÉPONSES DANS UNE QUESTION.</a:t>
            </a:r>
          </a:p>
          <a:p>
            <a:pPr algn="ctr">
              <a:lnSpc>
                <a:spcPts val="8807"/>
              </a:lnSpc>
            </a:pPr>
          </a:p>
          <a:p>
            <a:pPr algn="ctr">
              <a:lnSpc>
                <a:spcPts val="8807"/>
              </a:lnSpc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À VOUS DE BIEN RÉFLECHIR !</a:t>
            </a:r>
          </a:p>
          <a:p>
            <a:pPr algn="ctr">
              <a:lnSpc>
                <a:spcPts val="8807"/>
              </a:lnSpc>
            </a:pPr>
            <a:r>
              <a:rPr lang="en-US" sz="6291">
                <a:solidFill>
                  <a:srgbClr val="00BB3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BON COURAGE !!</a:t>
            </a:r>
          </a:p>
          <a:p>
            <a:pPr algn="ctr">
              <a:lnSpc>
                <a:spcPts val="8807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8485" y="406284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1" y="0"/>
                </a:lnTo>
                <a:lnTo>
                  <a:pt x="604491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6082" y="5357124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674889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8419" y="817764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58275" y="45306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592281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58275" y="724904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58275" y="86454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202268" y="3246989"/>
            <a:ext cx="5896358" cy="3501907"/>
          </a:xfrm>
          <a:custGeom>
            <a:avLst/>
            <a:gdLst/>
            <a:ahLst/>
            <a:cxnLst/>
            <a:rect r="r" b="b" t="t" l="l"/>
            <a:pathLst>
              <a:path h="3501907" w="5896358">
                <a:moveTo>
                  <a:pt x="0" y="0"/>
                </a:moveTo>
                <a:lnTo>
                  <a:pt x="5896358" y="0"/>
                </a:lnTo>
                <a:lnTo>
                  <a:pt x="5896358" y="3501906"/>
                </a:lnTo>
                <a:lnTo>
                  <a:pt x="0" y="350190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-9323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2174" y="427558"/>
            <a:ext cx="16823651" cy="107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TEMPS MORT D'EQUIPE (TME) DURE...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60208" y="4174517"/>
            <a:ext cx="3080358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 MINUTES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35517" y="5540808"/>
            <a:ext cx="7506885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MINUTE ET 30 SECONDES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58275" y="6768872"/>
            <a:ext cx="4073258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MINUTE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65252" y="8263397"/>
            <a:ext cx="4659776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30 SECONDES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281603" y="9191625"/>
            <a:ext cx="47494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18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446608"/>
            <a:ext cx="18288000" cy="3069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ENTRAÎNEUR, FURIEUX, PÉNÈTRE SUR LE TERRAIN POUR CONTESTER L'ARBITRAGE ET MENACE LE OU LES ARBITRE(S).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48485" y="406284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1" y="0"/>
                </a:lnTo>
                <a:lnTo>
                  <a:pt x="604491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46082" y="5357124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8700" y="674889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78419" y="817764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45306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58275" y="592281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58275" y="724904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58275" y="86454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65252" y="4182887"/>
            <a:ext cx="14094722" cy="628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3"/>
              </a:lnSpc>
              <a:spcBef>
                <a:spcPct val="0"/>
              </a:spcBef>
            </a:pPr>
            <a:r>
              <a:rPr lang="en-US" sz="37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DISQUALIFICATION ET EXPULSION DE L’ENTRAINEUR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27553" y="5450422"/>
            <a:ext cx="7506885" cy="628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3"/>
              </a:lnSpc>
              <a:spcBef>
                <a:spcPct val="0"/>
              </a:spcBef>
            </a:pPr>
            <a:r>
              <a:rPr lang="en-US" sz="37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EXPULSION DE 2 MINUTES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65252" y="6745936"/>
            <a:ext cx="13632895" cy="12859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3"/>
              </a:lnSpc>
              <a:spcBef>
                <a:spcPct val="0"/>
              </a:spcBef>
            </a:pPr>
            <a:r>
              <a:rPr lang="en-US" sz="37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AVERTISSEMENT ORAL, PUIS ON LUI DEMANDE DE REGAGNER SA PLACE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65252" y="8272922"/>
            <a:ext cx="9917576" cy="628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43"/>
              </a:lnSpc>
              <a:spcBef>
                <a:spcPct val="0"/>
              </a:spcBef>
            </a:pPr>
            <a:r>
              <a:rPr lang="en-US" sz="37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AVERTISSEMENT (CARTON JAUNE)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281126" y="9191625"/>
            <a:ext cx="475893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19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2756" y="3730336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0353" y="5024615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971" y="6416386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2546" y="419809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2546" y="5590309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2546" y="691653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083600" y="4039568"/>
            <a:ext cx="2551741" cy="4825987"/>
          </a:xfrm>
          <a:custGeom>
            <a:avLst/>
            <a:gdLst/>
            <a:ahLst/>
            <a:cxnLst/>
            <a:rect r="r" b="b" t="t" l="l"/>
            <a:pathLst>
              <a:path h="4825987" w="2551741">
                <a:moveTo>
                  <a:pt x="0" y="0"/>
                </a:moveTo>
                <a:lnTo>
                  <a:pt x="2551740" y="0"/>
                </a:lnTo>
                <a:lnTo>
                  <a:pt x="2551740" y="4825987"/>
                </a:lnTo>
                <a:lnTo>
                  <a:pt x="0" y="48259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923282" y="446608"/>
            <a:ext cx="12441436" cy="993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 QUOI SERT LE CARTON BLEU 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69996" y="3963368"/>
            <a:ext cx="14094722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À PROTÉGER EN FAISANT VENIR LES SECOURS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26678" y="5108388"/>
            <a:ext cx="11995758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À SANCTIONNER AVEC PLUS DE PRÉCISIONS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14951" y="6426145"/>
            <a:ext cx="5070786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À RIEN DU TOUT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199569" y="9191625"/>
            <a:ext cx="63900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2756" y="3730336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0353" y="5024615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971" y="6416386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2546" y="419809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2546" y="5590309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2546" y="691653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46608"/>
            <a:ext cx="18288000" cy="2031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LORS D’UNE TOUCHE, LE JOUEUR TIRE ET MARQUE LE BUT...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69996" y="3963368"/>
            <a:ext cx="66963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BUT EST REFUSÉ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26678" y="5108388"/>
            <a:ext cx="11559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 TOUCHE EST REDONNÉ À L’ADVERSAIRE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14951" y="6426145"/>
            <a:ext cx="6091397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BUT EST ACCEPTÉ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528964" y="6094712"/>
            <a:ext cx="3730336" cy="3730336"/>
          </a:xfrm>
          <a:custGeom>
            <a:avLst/>
            <a:gdLst/>
            <a:ahLst/>
            <a:cxnLst/>
            <a:rect r="r" b="b" t="t" l="l"/>
            <a:pathLst>
              <a:path h="3730336" w="3730336">
                <a:moveTo>
                  <a:pt x="0" y="0"/>
                </a:moveTo>
                <a:lnTo>
                  <a:pt x="3730336" y="0"/>
                </a:lnTo>
                <a:lnTo>
                  <a:pt x="3730336" y="3730337"/>
                </a:lnTo>
                <a:lnTo>
                  <a:pt x="0" y="373033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267315" y="9191625"/>
            <a:ext cx="50351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21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2756" y="3730336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0353" y="5024615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971" y="6416386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2546" y="419809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2546" y="5590309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2546" y="691653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46608"/>
            <a:ext cx="18288000" cy="2031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 SIFFLE L’ARBITRE SI UN ATTAQUANT PÉNÈTRE DANS LA ZONE DU GARDIEN 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459973" y="4013515"/>
            <a:ext cx="5802776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 DE 7 MÈTRES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898078" y="5208299"/>
            <a:ext cx="88161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“ZONE” ET BALLON AU GARDIEN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26678" y="6534528"/>
            <a:ext cx="7172052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 FRANC AUX 9 MÈTRES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193913" y="9191625"/>
            <a:ext cx="65031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22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425826"/>
            <a:ext cx="18288000" cy="41080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LORS D’UN ENGAGEMENT DU MILIEU DE TERRAIN, APRÈS UN BUT, LES DÉFENSEURS PEUVENT SE TENIR DANS LES DEUX MOITIÉS DE TERRAIN 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31103" y="5912427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7206706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6380189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40893" y="7772400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542826" y="6024099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42826" y="7282008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212904" y="9191625"/>
            <a:ext cx="612338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23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2756" y="3730336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0353" y="5024615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2971" y="6416386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2546" y="419809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2546" y="5590309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2546" y="691653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427813" y="3730336"/>
            <a:ext cx="3952622" cy="4447394"/>
          </a:xfrm>
          <a:custGeom>
            <a:avLst/>
            <a:gdLst/>
            <a:ahLst/>
            <a:cxnLst/>
            <a:rect r="r" b="b" t="t" l="l"/>
            <a:pathLst>
              <a:path h="4447394" w="3952622">
                <a:moveTo>
                  <a:pt x="0" y="0"/>
                </a:moveTo>
                <a:lnTo>
                  <a:pt x="3952622" y="0"/>
                </a:lnTo>
                <a:lnTo>
                  <a:pt x="3952622" y="4447395"/>
                </a:lnTo>
                <a:lnTo>
                  <a:pt x="0" y="44473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579019" y="446608"/>
            <a:ext cx="11129962" cy="993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BUT EST CONFIRMÉ PAR :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59973" y="3986731"/>
            <a:ext cx="66963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COUP DE SIFFLET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66019" y="5206438"/>
            <a:ext cx="6280758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DEUX COUP DE SIFFLET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066019" y="6426145"/>
            <a:ext cx="6341417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TROIS COUP DE SIFFLET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212725" y="9191625"/>
            <a:ext cx="61269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24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52756" y="3730336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0138" y="5751979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70138" y="8231346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4" y="0"/>
                </a:lnTo>
                <a:lnTo>
                  <a:pt x="606894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2546" y="419809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2331" y="6317673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99713" y="873149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8" y="0"/>
                </a:lnTo>
                <a:lnTo>
                  <a:pt x="197428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46608"/>
            <a:ext cx="18288000" cy="3069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COMMENT SE CARACTÉRISE LE COUP DE SIFFLET DU JET DE 7M ?</a:t>
            </a:r>
          </a:p>
          <a:p>
            <a:pPr algn="ctr">
              <a:lnSpc>
                <a:spcPts val="8247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813264" y="3914801"/>
            <a:ext cx="12307485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COUP DE SIFFLET LONG ET DESCENDANT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103187" y="5935663"/>
            <a:ext cx="12017562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COUP DE SIFFLET COURT ET DESCENDANT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03187" y="8241105"/>
            <a:ext cx="6341417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DEUX COUP DE SIFFLET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18142" y="9191625"/>
            <a:ext cx="60186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25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446608"/>
            <a:ext cx="18288000" cy="3069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 SE PASSE-T-IL SI JE FAIS UNE PASSE À MON GARDIEN ET QUE CELUI-CI SE TROUVE DANS LA ZONE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52756" y="4582391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0353" y="5876670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2971" y="7268441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8"/>
                </a:lnTo>
                <a:lnTo>
                  <a:pt x="0" y="69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2546" y="5050152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2546" y="6442364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2546" y="7768592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66019" y="4766856"/>
            <a:ext cx="451430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 DE 7 MÈTRES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66019" y="6058492"/>
            <a:ext cx="451430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 DE 9 MÈTRES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66019" y="7346387"/>
            <a:ext cx="4995625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POURSUITE DU JEU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07724" y="9191625"/>
            <a:ext cx="62269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26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0" y="446608"/>
            <a:ext cx="18288000" cy="3069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 CE PASSE-T-IL SI UN JOUEUR DÉFEND EN ZONE LORS D'UN CONTACT AVEC UN ATTAQUANT 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452756" y="4582391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50353" y="5876670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32971" y="7268441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8"/>
                </a:lnTo>
                <a:lnTo>
                  <a:pt x="0" y="69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2546" y="5050152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2546" y="6442364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2546" y="7768592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66019" y="7386582"/>
            <a:ext cx="451430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 DE 7 MÈTRES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66019" y="6058492"/>
            <a:ext cx="451430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 DE 9 MÈTRES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066019" y="4668142"/>
            <a:ext cx="4995625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POURSUITE DU JEU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7207962" y="9191625"/>
            <a:ext cx="62222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27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059165" y="4166755"/>
            <a:ext cx="6731779" cy="4114800"/>
          </a:xfrm>
          <a:custGeom>
            <a:avLst/>
            <a:gdLst/>
            <a:ahLst/>
            <a:cxnLst/>
            <a:rect r="r" b="b" t="t" l="l"/>
            <a:pathLst>
              <a:path h="4114800" w="6731779">
                <a:moveTo>
                  <a:pt x="0" y="0"/>
                </a:moveTo>
                <a:lnTo>
                  <a:pt x="6731779" y="0"/>
                </a:lnTo>
                <a:lnTo>
                  <a:pt x="67317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V="true">
            <a:off x="11186713" y="3830016"/>
            <a:ext cx="4476682" cy="0"/>
          </a:xfrm>
          <a:prstGeom prst="line">
            <a:avLst/>
          </a:prstGeom>
          <a:ln cap="flat" w="38100">
            <a:solidFill>
              <a:srgbClr val="FF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5" id="5"/>
          <p:cNvSpPr/>
          <p:nvPr/>
        </p:nvSpPr>
        <p:spPr>
          <a:xfrm flipV="true">
            <a:off x="9747438" y="4349519"/>
            <a:ext cx="0" cy="3749270"/>
          </a:xfrm>
          <a:prstGeom prst="line">
            <a:avLst/>
          </a:prstGeom>
          <a:ln cap="flat" w="38100">
            <a:solidFill>
              <a:srgbClr val="FF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5912598"/>
            <a:ext cx="415150" cy="623114"/>
          </a:xfrm>
          <a:custGeom>
            <a:avLst/>
            <a:gdLst/>
            <a:ahLst/>
            <a:cxnLst/>
            <a:rect r="r" b="b" t="t" l="l"/>
            <a:pathLst>
              <a:path h="623114" w="415150">
                <a:moveTo>
                  <a:pt x="0" y="0"/>
                </a:moveTo>
                <a:lnTo>
                  <a:pt x="415150" y="0"/>
                </a:lnTo>
                <a:lnTo>
                  <a:pt x="415150" y="623113"/>
                </a:lnTo>
                <a:lnTo>
                  <a:pt x="0" y="6231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217480" y="2904147"/>
            <a:ext cx="415150" cy="623114"/>
          </a:xfrm>
          <a:custGeom>
            <a:avLst/>
            <a:gdLst/>
            <a:ahLst/>
            <a:cxnLst/>
            <a:rect r="r" b="b" t="t" l="l"/>
            <a:pathLst>
              <a:path h="623114" w="415150">
                <a:moveTo>
                  <a:pt x="0" y="0"/>
                </a:moveTo>
                <a:lnTo>
                  <a:pt x="415149" y="0"/>
                </a:lnTo>
                <a:lnTo>
                  <a:pt x="415149" y="623114"/>
                </a:lnTo>
                <a:lnTo>
                  <a:pt x="0" y="6231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94320" y="416675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91916" y="5461033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2"/>
                </a:lnTo>
                <a:lnTo>
                  <a:pt x="0" y="76312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74534" y="685280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8"/>
                </a:lnTo>
                <a:lnTo>
                  <a:pt x="0" y="69757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24253" y="828155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04109" y="463451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0" y="427558"/>
            <a:ext cx="18288000" cy="219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QUELLES SONT LES DIMENSIONS D'UN TERRAIN DE HANDBALL ?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704109" y="602672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704109" y="735295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704109" y="874931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406042" y="4278426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15M X 30M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406042" y="5536335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20M X 30M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406042" y="6897629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20M X 40M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406042" y="8258923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30M X 40M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7429895" y="9191625"/>
            <a:ext cx="178356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103" y="5912427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206706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0893" y="6380189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7772400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841998" y="4449549"/>
            <a:ext cx="6168308" cy="4256133"/>
          </a:xfrm>
          <a:custGeom>
            <a:avLst/>
            <a:gdLst/>
            <a:ahLst/>
            <a:cxnLst/>
            <a:rect r="r" b="b" t="t" l="l"/>
            <a:pathLst>
              <a:path h="4256133" w="6168308">
                <a:moveTo>
                  <a:pt x="0" y="0"/>
                </a:moveTo>
                <a:lnTo>
                  <a:pt x="6168308" y="0"/>
                </a:lnTo>
                <a:lnTo>
                  <a:pt x="6168308" y="4256133"/>
                </a:lnTo>
                <a:lnTo>
                  <a:pt x="0" y="42561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446608"/>
            <a:ext cx="18288000" cy="2031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JOUEUR A LE DROIT DE RETENIR SON ADVERSAIRE PAR LE MAILLOT.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42826" y="6024099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2826" y="7282008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208201" y="9191625"/>
            <a:ext cx="621744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28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103" y="5912427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206706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0893" y="6380189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7772400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319964" y="4956634"/>
            <a:ext cx="2191131" cy="4114800"/>
          </a:xfrm>
          <a:custGeom>
            <a:avLst/>
            <a:gdLst/>
            <a:ahLst/>
            <a:cxnLst/>
            <a:rect r="r" b="b" t="t" l="l"/>
            <a:pathLst>
              <a:path h="4114800" w="2191131">
                <a:moveTo>
                  <a:pt x="0" y="0"/>
                </a:moveTo>
                <a:lnTo>
                  <a:pt x="2191131" y="0"/>
                </a:lnTo>
                <a:lnTo>
                  <a:pt x="219113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995011" y="4208073"/>
            <a:ext cx="1324953" cy="1497122"/>
          </a:xfrm>
          <a:custGeom>
            <a:avLst/>
            <a:gdLst/>
            <a:ahLst/>
            <a:cxnLst/>
            <a:rect r="r" b="b" t="t" l="l"/>
            <a:pathLst>
              <a:path h="1497122" w="1324953">
                <a:moveTo>
                  <a:pt x="0" y="0"/>
                </a:moveTo>
                <a:lnTo>
                  <a:pt x="1324953" y="0"/>
                </a:lnTo>
                <a:lnTo>
                  <a:pt x="1324953" y="1497122"/>
                </a:lnTo>
                <a:lnTo>
                  <a:pt x="0" y="149712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0" y="446608"/>
            <a:ext cx="18288000" cy="3069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PENDANT LA MI-TEMPS, L'ARBITRE PEUT SANCTIONNER D'UNE EXCLUSION (2 MINUTES).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2826" y="6024099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542826" y="7282008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207724" y="9191625"/>
            <a:ext cx="62269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29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54276" y="3917172"/>
            <a:ext cx="11779448" cy="2031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47"/>
              </a:lnSpc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FIN DU QUIZ !</a:t>
            </a:r>
          </a:p>
          <a:p>
            <a:pPr algn="ctr">
              <a:lnSpc>
                <a:spcPts val="8247"/>
              </a:lnSpc>
              <a:spcBef>
                <a:spcPct val="0"/>
              </a:spcBef>
            </a:pPr>
            <a:r>
              <a:rPr lang="en-US" sz="58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PASSONS À LA CORRECTION !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18668" y="5380327"/>
            <a:ext cx="3596820" cy="3877973"/>
          </a:xfrm>
          <a:custGeom>
            <a:avLst/>
            <a:gdLst/>
            <a:ahLst/>
            <a:cxnLst/>
            <a:rect r="r" b="b" t="t" l="l"/>
            <a:pathLst>
              <a:path h="3877973" w="3596820">
                <a:moveTo>
                  <a:pt x="0" y="0"/>
                </a:moveTo>
                <a:lnTo>
                  <a:pt x="3596820" y="0"/>
                </a:lnTo>
                <a:lnTo>
                  <a:pt x="3596820" y="3877973"/>
                </a:lnTo>
                <a:lnTo>
                  <a:pt x="0" y="38779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25905" y="3898122"/>
            <a:ext cx="15236190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COMMENT UTILISER SON SIFFLET ?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07609" y="1528995"/>
            <a:ext cx="9872782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“MARCHÉ” ?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275318">
            <a:off x="6957641" y="6114705"/>
            <a:ext cx="4372718" cy="2973448"/>
          </a:xfrm>
          <a:custGeom>
            <a:avLst/>
            <a:gdLst/>
            <a:ahLst/>
            <a:cxnLst/>
            <a:rect r="r" b="b" t="t" l="l"/>
            <a:pathLst>
              <a:path h="2973448" w="4372718">
                <a:moveTo>
                  <a:pt x="0" y="0"/>
                </a:moveTo>
                <a:lnTo>
                  <a:pt x="4372718" y="0"/>
                </a:lnTo>
                <a:lnTo>
                  <a:pt x="4372718" y="2973449"/>
                </a:lnTo>
                <a:lnTo>
                  <a:pt x="0" y="2973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612198">
            <a:off x="10768757" y="5408562"/>
            <a:ext cx="692776" cy="1071993"/>
          </a:xfrm>
          <a:custGeom>
            <a:avLst/>
            <a:gdLst/>
            <a:ahLst/>
            <a:cxnLst/>
            <a:rect r="r" b="b" t="t" l="l"/>
            <a:pathLst>
              <a:path h="1071993" w="692776">
                <a:moveTo>
                  <a:pt x="0" y="0"/>
                </a:moveTo>
                <a:lnTo>
                  <a:pt x="692776" y="0"/>
                </a:lnTo>
                <a:lnTo>
                  <a:pt x="692776" y="1071993"/>
                </a:lnTo>
                <a:lnTo>
                  <a:pt x="0" y="10719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207609" y="1528995"/>
            <a:ext cx="9872782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“MARCHÉ” 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4711" y="4024113"/>
            <a:ext cx="15504287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 DOIT ÊTRE LONG, PARTANT DU BAS ET ALLANT VERS LE HAUT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47683" y="1528995"/>
            <a:ext cx="679263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BUT ?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747683" y="7356348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5"/>
                </a:lnTo>
                <a:lnTo>
                  <a:pt x="0" y="1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47683" y="1528995"/>
            <a:ext cx="679263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BUT 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4711" y="4024113"/>
            <a:ext cx="6069341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 COUPS DE SIFFLET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144000" y="7356348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5"/>
                </a:lnTo>
                <a:lnTo>
                  <a:pt x="0" y="1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41518" y="1528995"/>
            <a:ext cx="1400496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UNE FAUTE (JET FRANC) ?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141518" y="1528995"/>
            <a:ext cx="1400496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UNE FAUTE (JET FRANC) 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874000" y="7584948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5"/>
                </a:lnTo>
                <a:lnTo>
                  <a:pt x="0" y="1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4711" y="4024113"/>
            <a:ext cx="6849289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COUP DE SIFFLET SIMPLE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320" y="416675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1916" y="5461033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2"/>
                </a:lnTo>
                <a:lnTo>
                  <a:pt x="0" y="76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4534" y="685280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8"/>
                </a:lnTo>
                <a:lnTo>
                  <a:pt x="0" y="69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24253" y="828155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4109" y="463451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4109" y="602672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4109" y="735295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04109" y="874931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869257" y="4235591"/>
            <a:ext cx="9883983" cy="3977127"/>
          </a:xfrm>
          <a:custGeom>
            <a:avLst/>
            <a:gdLst/>
            <a:ahLst/>
            <a:cxnLst/>
            <a:rect r="r" b="b" t="t" l="l"/>
            <a:pathLst>
              <a:path h="3977127" w="9883983">
                <a:moveTo>
                  <a:pt x="0" y="0"/>
                </a:moveTo>
                <a:lnTo>
                  <a:pt x="9883983" y="0"/>
                </a:lnTo>
                <a:lnTo>
                  <a:pt x="9883983" y="3977127"/>
                </a:lnTo>
                <a:lnTo>
                  <a:pt x="0" y="39771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446608"/>
            <a:ext cx="18288000" cy="20150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07"/>
              </a:lnSpc>
              <a:spcBef>
                <a:spcPct val="0"/>
              </a:spcBef>
            </a:pPr>
            <a:r>
              <a:rPr lang="en-US" b="true" sz="57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COMBIEN DE JOUEURS PEUT-ON INSCRIRE AU MAXIMUM SUR UNE FEUILLE DE MATCH 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06042" y="4278426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06042" y="5536335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06042" y="6897629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12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06042" y="8258923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13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356493" y="9191625"/>
            <a:ext cx="32516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63227" y="1528995"/>
            <a:ext cx="1236154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JET DE 7 MÈTRES ?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63227" y="1528995"/>
            <a:ext cx="1236154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JET DE 7 MÈTRES ?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15627" y="1681395"/>
            <a:ext cx="1236154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JET DE 7 MÈTRES ?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4719721">
            <a:off x="6957641" y="5871597"/>
            <a:ext cx="4372718" cy="2973448"/>
          </a:xfrm>
          <a:custGeom>
            <a:avLst/>
            <a:gdLst/>
            <a:ahLst/>
            <a:cxnLst/>
            <a:rect r="r" b="b" t="t" l="l"/>
            <a:pathLst>
              <a:path h="2973448" w="4372718">
                <a:moveTo>
                  <a:pt x="0" y="0"/>
                </a:moveTo>
                <a:lnTo>
                  <a:pt x="4372718" y="0"/>
                </a:lnTo>
                <a:lnTo>
                  <a:pt x="4372718" y="2973448"/>
                </a:lnTo>
                <a:lnTo>
                  <a:pt x="0" y="29734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85152" y="8597613"/>
            <a:ext cx="692776" cy="1071993"/>
          </a:xfrm>
          <a:custGeom>
            <a:avLst/>
            <a:gdLst/>
            <a:ahLst/>
            <a:cxnLst/>
            <a:rect r="r" b="b" t="t" l="l"/>
            <a:pathLst>
              <a:path h="1071993" w="692776">
                <a:moveTo>
                  <a:pt x="0" y="0"/>
                </a:moveTo>
                <a:lnTo>
                  <a:pt x="692775" y="0"/>
                </a:lnTo>
                <a:lnTo>
                  <a:pt x="692775" y="1071993"/>
                </a:lnTo>
                <a:lnTo>
                  <a:pt x="0" y="10719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4711" y="4024113"/>
            <a:ext cx="12626634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FORT, PARTANT DU HAUT ET ALLANT VERS LE BAS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4800" y="1681395"/>
            <a:ext cx="17983200" cy="23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ARRÊT DE JEU (TEMPS MORT, SANCTIONS...) ?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4800" y="1681395"/>
            <a:ext cx="17983200" cy="23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ARRÊT DE JEU (TEMPS MORT, SANCTIONS...) 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562883"/>
            <a:ext cx="8615743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TROIS COUPS DE SIFFLET SIMPLE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4611255" y="7751203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4"/>
                </a:lnTo>
                <a:lnTo>
                  <a:pt x="0" y="166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583055" y="7751203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4"/>
                </a:lnTo>
                <a:lnTo>
                  <a:pt x="0" y="166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51680" y="7751203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4"/>
                </a:lnTo>
                <a:lnTo>
                  <a:pt x="0" y="166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20290" y="1681395"/>
            <a:ext cx="13952220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PASSAGE EN FORCE ?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20290" y="1681395"/>
            <a:ext cx="13952220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PASSAGE EN FORCE 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75318">
            <a:off x="6957641" y="6114705"/>
            <a:ext cx="4372718" cy="2973448"/>
          </a:xfrm>
          <a:custGeom>
            <a:avLst/>
            <a:gdLst/>
            <a:ahLst/>
            <a:cxnLst/>
            <a:rect r="r" b="b" t="t" l="l"/>
            <a:pathLst>
              <a:path h="2973448" w="4372718">
                <a:moveTo>
                  <a:pt x="0" y="0"/>
                </a:moveTo>
                <a:lnTo>
                  <a:pt x="4372718" y="0"/>
                </a:lnTo>
                <a:lnTo>
                  <a:pt x="4372718" y="2973449"/>
                </a:lnTo>
                <a:lnTo>
                  <a:pt x="0" y="2973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4711" y="4024113"/>
            <a:ext cx="15504287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 DOIT ÊTRE LONG, PARTANT DU BAS ET ALLANT VERS LE HAUT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5612198">
            <a:off x="10768757" y="5408562"/>
            <a:ext cx="692776" cy="1071993"/>
          </a:xfrm>
          <a:custGeom>
            <a:avLst/>
            <a:gdLst/>
            <a:ahLst/>
            <a:cxnLst/>
            <a:rect r="r" b="b" t="t" l="l"/>
            <a:pathLst>
              <a:path h="1071993" w="692776">
                <a:moveTo>
                  <a:pt x="0" y="0"/>
                </a:moveTo>
                <a:lnTo>
                  <a:pt x="692776" y="0"/>
                </a:lnTo>
                <a:lnTo>
                  <a:pt x="692776" y="1071993"/>
                </a:lnTo>
                <a:lnTo>
                  <a:pt x="0" y="10719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91812" y="1681395"/>
            <a:ext cx="1720917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UNE EXCLUSION DE 2 MINUTES ?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11255" y="5712431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5"/>
                </a:lnTo>
                <a:lnTo>
                  <a:pt x="0" y="1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83055" y="5712431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5"/>
                </a:lnTo>
                <a:lnTo>
                  <a:pt x="0" y="1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551680" y="5712431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5"/>
                </a:lnTo>
                <a:lnTo>
                  <a:pt x="0" y="1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5977247" y="9175173"/>
            <a:ext cx="6333506" cy="166255"/>
          </a:xfrm>
          <a:custGeom>
            <a:avLst/>
            <a:gdLst/>
            <a:ahLst/>
            <a:cxnLst/>
            <a:rect r="r" b="b" t="t" l="l"/>
            <a:pathLst>
              <a:path h="166255" w="6333506">
                <a:moveTo>
                  <a:pt x="0" y="0"/>
                </a:moveTo>
                <a:lnTo>
                  <a:pt x="6333506" y="0"/>
                </a:lnTo>
                <a:lnTo>
                  <a:pt x="6333506" y="166254"/>
                </a:lnTo>
                <a:lnTo>
                  <a:pt x="0" y="1662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691812" y="1681395"/>
            <a:ext cx="17209175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UNE EXCLUSION DE 2 MINUTES 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4711" y="4024113"/>
            <a:ext cx="8271689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D’ABORD : UN ARRÊT DU TEMPS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4711" y="7088361"/>
            <a:ext cx="15025780" cy="1180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PUIS UN COUP DE SIFFLET UN PEU PLUS LONG POUR ANNONCER LA SANCTION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4800" y="904875"/>
            <a:ext cx="17983200" cy="23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EMPIÈTEMENT DANS LA ZONE DE L’ATTAQUANT ?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4800" y="904875"/>
            <a:ext cx="17983200" cy="23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 EMPIÈTEMENT DANS LA ZONE DE L’ATTAQUANT 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275318">
            <a:off x="6957641" y="6114705"/>
            <a:ext cx="4372718" cy="2973448"/>
          </a:xfrm>
          <a:custGeom>
            <a:avLst/>
            <a:gdLst/>
            <a:ahLst/>
            <a:cxnLst/>
            <a:rect r="r" b="b" t="t" l="l"/>
            <a:pathLst>
              <a:path h="2973448" w="4372718">
                <a:moveTo>
                  <a:pt x="0" y="0"/>
                </a:moveTo>
                <a:lnTo>
                  <a:pt x="4372718" y="0"/>
                </a:lnTo>
                <a:lnTo>
                  <a:pt x="4372718" y="2973449"/>
                </a:lnTo>
                <a:lnTo>
                  <a:pt x="0" y="29734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4069712"/>
            <a:ext cx="15504287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IL DOIT ÊTRE LONG, PARTANT DU BAS ET ALLANT VERS LE HAUT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5612198">
            <a:off x="10768757" y="5408562"/>
            <a:ext cx="692776" cy="1071993"/>
          </a:xfrm>
          <a:custGeom>
            <a:avLst/>
            <a:gdLst/>
            <a:ahLst/>
            <a:cxnLst/>
            <a:rect r="r" b="b" t="t" l="l"/>
            <a:pathLst>
              <a:path h="1071993" w="692776">
                <a:moveTo>
                  <a:pt x="0" y="0"/>
                </a:moveTo>
                <a:lnTo>
                  <a:pt x="692776" y="0"/>
                </a:lnTo>
                <a:lnTo>
                  <a:pt x="692776" y="1071993"/>
                </a:lnTo>
                <a:lnTo>
                  <a:pt x="0" y="10719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320" y="416675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1916" y="5461033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2"/>
                </a:lnTo>
                <a:lnTo>
                  <a:pt x="0" y="76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4534" y="685280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8"/>
                </a:lnTo>
                <a:lnTo>
                  <a:pt x="0" y="69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24253" y="828155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4109" y="463451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4109" y="602672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4109" y="735295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04109" y="874931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887370" y="4066172"/>
            <a:ext cx="4283120" cy="4574761"/>
          </a:xfrm>
          <a:custGeom>
            <a:avLst/>
            <a:gdLst/>
            <a:ahLst/>
            <a:cxnLst/>
            <a:rect r="r" b="b" t="t" l="l"/>
            <a:pathLst>
              <a:path h="4574761" w="4283120">
                <a:moveTo>
                  <a:pt x="0" y="0"/>
                </a:moveTo>
                <a:lnTo>
                  <a:pt x="4283121" y="0"/>
                </a:lnTo>
                <a:lnTo>
                  <a:pt x="4283121" y="4574761"/>
                </a:lnTo>
                <a:lnTo>
                  <a:pt x="0" y="45747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652057" y="427558"/>
            <a:ext cx="12983885" cy="1078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QUI CONTRÔLE LES LICENCES 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06042" y="4278426"/>
            <a:ext cx="44103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LES CAPITAINES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06042" y="5536335"/>
            <a:ext cx="5948249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CHRONOMÉTREUR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20611" y="6970946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L’ARBITRE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260569" y="8367306"/>
            <a:ext cx="3558340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PERSONNE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375483" y="9191625"/>
            <a:ext cx="287179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09174" y="904875"/>
            <a:ext cx="16574452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UNE REMISE EN JEU (TOUCHE) ?</a:t>
            </a:r>
          </a:p>
        </p:txBody>
      </p:sp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09174" y="904875"/>
            <a:ext cx="16574452" cy="1134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67"/>
              </a:lnSpc>
              <a:spcBef>
                <a:spcPct val="0"/>
              </a:spcBef>
            </a:pPr>
            <a:r>
              <a:rPr lang="en-US" sz="669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POUR UNE REMISE EN JEU (TOUCHE) 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950729"/>
            <a:ext cx="7087650" cy="5806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PAS DE COUP DE SIFFLET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09174" y="5531595"/>
            <a:ext cx="14548323" cy="1180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SAUF SI IL FAUT REPRENDRE  LE JOUEUR (IL NE LA PAS VUE, OU EST MAL EFFECTUÉ)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7763272"/>
            <a:ext cx="13259850" cy="1180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2133" indent="-366066" lvl="1">
              <a:lnSpc>
                <a:spcPts val="4747"/>
              </a:lnSpc>
              <a:spcBef>
                <a:spcPct val="0"/>
              </a:spcBef>
              <a:buFont typeface="Arial"/>
              <a:buChar char="•"/>
            </a:pPr>
            <a:r>
              <a:rPr lang="en-US" sz="33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PUIS REPRENDRE AVEC UN COUP DE SIFFLET POUR LA REPRISE DU JEU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878945" y="7187442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5"/>
                </a:lnTo>
                <a:lnTo>
                  <a:pt x="0" y="1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850745" y="7187442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5"/>
                </a:lnTo>
                <a:lnTo>
                  <a:pt x="0" y="166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580745" y="9419119"/>
            <a:ext cx="2540000" cy="166255"/>
          </a:xfrm>
          <a:custGeom>
            <a:avLst/>
            <a:gdLst/>
            <a:ahLst/>
            <a:cxnLst/>
            <a:rect r="r" b="b" t="t" l="l"/>
            <a:pathLst>
              <a:path h="166255" w="2540000">
                <a:moveTo>
                  <a:pt x="0" y="0"/>
                </a:moveTo>
                <a:lnTo>
                  <a:pt x="2540000" y="0"/>
                </a:lnTo>
                <a:lnTo>
                  <a:pt x="2540000" y="166254"/>
                </a:lnTo>
                <a:lnTo>
                  <a:pt x="0" y="1662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4320" y="416675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91916" y="5461033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2"/>
                </a:lnTo>
                <a:lnTo>
                  <a:pt x="0" y="7631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74534" y="685280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8"/>
                </a:lnTo>
                <a:lnTo>
                  <a:pt x="0" y="6975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24253" y="828155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8"/>
                </a:lnTo>
                <a:lnTo>
                  <a:pt x="0" y="6651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704109" y="463451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04109" y="602672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4109" y="735295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704109" y="8749316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774428" y="4363116"/>
            <a:ext cx="3878199" cy="4114800"/>
          </a:xfrm>
          <a:custGeom>
            <a:avLst/>
            <a:gdLst/>
            <a:ahLst/>
            <a:cxnLst/>
            <a:rect r="r" b="b" t="t" l="l"/>
            <a:pathLst>
              <a:path h="4114800" w="3878199">
                <a:moveTo>
                  <a:pt x="0" y="0"/>
                </a:moveTo>
                <a:lnTo>
                  <a:pt x="3878199" y="0"/>
                </a:lnTo>
                <a:lnTo>
                  <a:pt x="38781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427558"/>
            <a:ext cx="18288000" cy="219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b="true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LORS D'UNE REMISE EN JEU (TOUCHE), LE JOUEUR DOIT AVOIR AU MOINS...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406042" y="4278426"/>
            <a:ext cx="7735485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PIED DROIT SUR LA LIGNE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06042" y="5536335"/>
            <a:ext cx="8400503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PIED GAUCHE SUR LA LIGNE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60569" y="6970946"/>
            <a:ext cx="8545976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LES DEUX PIEDS SUR LA LIGNE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59233" y="8401716"/>
            <a:ext cx="8691449" cy="1402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PIED SUR LA LIGNE ET UN SUR LE TERRAIN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375245" y="9191625"/>
            <a:ext cx="287655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8485" y="406284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1" y="0"/>
                </a:lnTo>
                <a:lnTo>
                  <a:pt x="604491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6082" y="5357124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674889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8419" y="817764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58275" y="45306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592281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58275" y="724904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58275" y="86454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257648" y="4578799"/>
            <a:ext cx="5030352" cy="5708201"/>
          </a:xfrm>
          <a:custGeom>
            <a:avLst/>
            <a:gdLst/>
            <a:ahLst/>
            <a:cxnLst/>
            <a:rect r="r" b="b" t="t" l="l"/>
            <a:pathLst>
              <a:path h="5708201" w="5030352">
                <a:moveTo>
                  <a:pt x="0" y="0"/>
                </a:moveTo>
                <a:lnTo>
                  <a:pt x="5030352" y="0"/>
                </a:lnTo>
                <a:lnTo>
                  <a:pt x="5030352" y="5708201"/>
                </a:lnTo>
                <a:lnTo>
                  <a:pt x="0" y="570820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427558"/>
            <a:ext cx="18288000" cy="2192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 JOUEUR QUI S'ARRÊTE DE DRIBBLER PEUT GARDER LA BALLE AU MAXIMUM...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60208" y="4174517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 SECONDES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60208" y="5432426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 SECONDES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14735" y="6867037"/>
            <a:ext cx="4044388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 SECONDES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13399" y="8297807"/>
            <a:ext cx="6717176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LE TEMPS QU’IL VEUT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634414" y="9524134"/>
            <a:ext cx="276820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48485" y="4062845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1" y="0"/>
                </a:lnTo>
                <a:lnTo>
                  <a:pt x="604491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46082" y="5357124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6748895"/>
            <a:ext cx="606893" cy="697578"/>
          </a:xfrm>
          <a:custGeom>
            <a:avLst/>
            <a:gdLst/>
            <a:ahLst/>
            <a:cxnLst/>
            <a:rect r="r" b="b" t="t" l="l"/>
            <a:pathLst>
              <a:path h="697578" w="606893">
                <a:moveTo>
                  <a:pt x="0" y="0"/>
                </a:moveTo>
                <a:lnTo>
                  <a:pt x="606893" y="0"/>
                </a:lnTo>
                <a:lnTo>
                  <a:pt x="606893" y="697579"/>
                </a:lnTo>
                <a:lnTo>
                  <a:pt x="0" y="6975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78419" y="8177645"/>
            <a:ext cx="574557" cy="665189"/>
          </a:xfrm>
          <a:custGeom>
            <a:avLst/>
            <a:gdLst/>
            <a:ahLst/>
            <a:cxnLst/>
            <a:rect r="r" b="b" t="t" l="l"/>
            <a:pathLst>
              <a:path h="665189" w="574557">
                <a:moveTo>
                  <a:pt x="0" y="0"/>
                </a:moveTo>
                <a:lnTo>
                  <a:pt x="574557" y="0"/>
                </a:lnTo>
                <a:lnTo>
                  <a:pt x="574557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58275" y="45306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58275" y="5922818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58275" y="724904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58275" y="8645407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87460" y="4395440"/>
            <a:ext cx="6017989" cy="4114800"/>
          </a:xfrm>
          <a:custGeom>
            <a:avLst/>
            <a:gdLst/>
            <a:ahLst/>
            <a:cxnLst/>
            <a:rect r="r" b="b" t="t" l="l"/>
            <a:pathLst>
              <a:path h="4114800" w="6017989">
                <a:moveTo>
                  <a:pt x="0" y="0"/>
                </a:moveTo>
                <a:lnTo>
                  <a:pt x="6017989" y="0"/>
                </a:lnTo>
                <a:lnTo>
                  <a:pt x="601798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0" y="427558"/>
            <a:ext cx="18288000" cy="330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LORS D'UN JET FRANC, À QUELLE DISTANCE MINIMALE DOIVENT SE TROUVER LES DÉFENSEURS 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560208" y="4174517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 MÈTRES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60208" y="5432426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 MÈTRES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14735" y="6867037"/>
            <a:ext cx="4044388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MÈTRES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113399" y="8297807"/>
            <a:ext cx="4597431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 MÈTRES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370304" y="9191625"/>
            <a:ext cx="297537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8074" r="0" b="-807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31103" y="5143500"/>
            <a:ext cx="604490" cy="665189"/>
          </a:xfrm>
          <a:custGeom>
            <a:avLst/>
            <a:gdLst/>
            <a:ahLst/>
            <a:cxnLst/>
            <a:rect r="r" b="b" t="t" l="l"/>
            <a:pathLst>
              <a:path h="665189" w="604490">
                <a:moveTo>
                  <a:pt x="0" y="0"/>
                </a:moveTo>
                <a:lnTo>
                  <a:pt x="604490" y="0"/>
                </a:lnTo>
                <a:lnTo>
                  <a:pt x="604490" y="665189"/>
                </a:lnTo>
                <a:lnTo>
                  <a:pt x="0" y="665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6437779"/>
            <a:ext cx="589511" cy="763121"/>
          </a:xfrm>
          <a:custGeom>
            <a:avLst/>
            <a:gdLst/>
            <a:ahLst/>
            <a:cxnLst/>
            <a:rect r="r" b="b" t="t" l="l"/>
            <a:pathLst>
              <a:path h="763121" w="589511">
                <a:moveTo>
                  <a:pt x="0" y="0"/>
                </a:moveTo>
                <a:lnTo>
                  <a:pt x="589511" y="0"/>
                </a:lnTo>
                <a:lnTo>
                  <a:pt x="589511" y="763121"/>
                </a:lnTo>
                <a:lnTo>
                  <a:pt x="0" y="76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40893" y="5611261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8"/>
                </a:lnTo>
                <a:lnTo>
                  <a:pt x="0" y="1974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40893" y="7003473"/>
            <a:ext cx="197427" cy="197427"/>
          </a:xfrm>
          <a:custGeom>
            <a:avLst/>
            <a:gdLst/>
            <a:ahLst/>
            <a:cxnLst/>
            <a:rect r="r" b="b" t="t" l="l"/>
            <a:pathLst>
              <a:path h="197427" w="197427">
                <a:moveTo>
                  <a:pt x="0" y="0"/>
                </a:moveTo>
                <a:lnTo>
                  <a:pt x="197427" y="0"/>
                </a:lnTo>
                <a:lnTo>
                  <a:pt x="197427" y="197427"/>
                </a:lnTo>
                <a:lnTo>
                  <a:pt x="0" y="1974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936484" y="4531880"/>
            <a:ext cx="2067687" cy="4114800"/>
          </a:xfrm>
          <a:custGeom>
            <a:avLst/>
            <a:gdLst/>
            <a:ahLst/>
            <a:cxnLst/>
            <a:rect r="r" b="b" t="t" l="l"/>
            <a:pathLst>
              <a:path h="4114800" w="2067687">
                <a:moveTo>
                  <a:pt x="0" y="0"/>
                </a:moveTo>
                <a:lnTo>
                  <a:pt x="2067687" y="0"/>
                </a:lnTo>
                <a:lnTo>
                  <a:pt x="20676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0" y="427558"/>
            <a:ext cx="18288000" cy="3307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7"/>
              </a:lnSpc>
              <a:spcBef>
                <a:spcPct val="0"/>
              </a:spcBef>
            </a:pPr>
            <a:r>
              <a:rPr lang="en-US" sz="629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 UN JOUEUR SAIGNE DU COUDE, IL DOIT ATTENDRE L'AUTORISATION DE L'ARBITRE POUR SORTIR DU TERRAIN.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42826" y="5255172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VRAI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2542826" y="6513080"/>
            <a:ext cx="3724594" cy="687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3"/>
              </a:lnSpc>
              <a:spcBef>
                <a:spcPct val="0"/>
              </a:spcBef>
            </a:pPr>
            <a:r>
              <a:rPr lang="en-US" sz="404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FAUX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370542" y="9191625"/>
            <a:ext cx="29706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DAGUnk42KXQ</dc:identifier>
  <dcterms:modified xsi:type="dcterms:W3CDTF">2011-08-01T06:04:30Z</dcterms:modified>
  <cp:revision>1</cp:revision>
  <dc:title>Stage jeune arbitre 2024</dc:title>
</cp:coreProperties>
</file>